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4" r:id="rId3"/>
    <p:sldId id="280" r:id="rId4"/>
    <p:sldId id="281" r:id="rId5"/>
    <p:sldId id="282" r:id="rId6"/>
    <p:sldId id="264" r:id="rId7"/>
    <p:sldId id="283"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2060"/>
    <a:srgbClr val="FF33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3" d="100"/>
          <a:sy n="103" d="100"/>
        </p:scale>
        <p:origin x="-960"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04C984-14EE-4CA7-B2B4-1CE0DC7B2EAC}" type="datetimeFigureOut">
              <a:rPr lang="en-US" smtClean="0"/>
              <a:pPr/>
              <a:t>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E240B1-0E48-4C9A-BA21-9025ABB18E77}" type="slidenum">
              <a:rPr lang="en-US" smtClean="0"/>
              <a:pPr/>
              <a:t>‹#›</a:t>
            </a:fld>
            <a:endParaRPr lang="en-US"/>
          </a:p>
        </p:txBody>
      </p:sp>
    </p:spTree>
    <p:extLst>
      <p:ext uri="{BB962C8B-B14F-4D97-AF65-F5344CB8AC3E}">
        <p14:creationId xmlns:p14="http://schemas.microsoft.com/office/powerpoint/2010/main" val="1631663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9DAB75-A61B-4A7B-8297-FBA43F115AA7}" type="datetimeFigureOut">
              <a:rPr lang="en-US" smtClean="0"/>
              <a:pPr/>
              <a:t>10/20/14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7B9252-423D-4F59-A6E9-736C4FD63E9B}" type="slidenum">
              <a:rPr lang="en-US" smtClean="0"/>
              <a:pPr/>
              <a:t>‹#›</a:t>
            </a:fld>
            <a:endParaRPr lang="en-US"/>
          </a:p>
        </p:txBody>
      </p:sp>
      <p:pic>
        <p:nvPicPr>
          <p:cNvPr id="7" name="Picture 2" descr="C:\Users\nikhil.INFIND\Desktop\logo.png"/>
          <p:cNvPicPr>
            <a:picLocks noChangeAspect="1" noChangeArrowheads="1"/>
          </p:cNvPicPr>
          <p:nvPr userDrawn="1"/>
        </p:nvPicPr>
        <p:blipFill>
          <a:blip r:embed="rId2"/>
          <a:srcRect/>
          <a:stretch>
            <a:fillRect/>
          </a:stretch>
        </p:blipFill>
        <p:spPr bwMode="auto">
          <a:xfrm>
            <a:off x="5791200" y="5791200"/>
            <a:ext cx="2898422" cy="752475"/>
          </a:xfrm>
          <a:prstGeom prst="rect">
            <a:avLst/>
          </a:prstGeom>
          <a:noFill/>
        </p:spPr>
      </p:pic>
      <p:sp>
        <p:nvSpPr>
          <p:cNvPr id="8" name="TextBox 7"/>
          <p:cNvSpPr txBox="1"/>
          <p:nvPr userDrawn="1"/>
        </p:nvSpPr>
        <p:spPr>
          <a:xfrm>
            <a:off x="228600" y="6248400"/>
            <a:ext cx="1828800" cy="230832"/>
          </a:xfrm>
          <a:prstGeom prst="rect">
            <a:avLst/>
          </a:prstGeom>
          <a:noFill/>
        </p:spPr>
        <p:txBody>
          <a:bodyPr wrap="square" rtlCol="0">
            <a:spAutoFit/>
          </a:bodyPr>
          <a:lstStyle/>
          <a:p>
            <a:r>
              <a:rPr lang="en-US" sz="900" dirty="0" smtClean="0">
                <a:solidFill>
                  <a:schemeClr val="bg1">
                    <a:lumMod val="65000"/>
                  </a:schemeClr>
                </a:solidFill>
                <a:latin typeface="+mj-lt"/>
                <a:ea typeface="Open Sans" pitchFamily="34" charset="0"/>
                <a:cs typeface="Open Sans" pitchFamily="34" charset="0"/>
              </a:rPr>
              <a:t>WWW.EXPERIONGLOBAL.COM</a:t>
            </a:r>
            <a:endParaRPr lang="en-US" sz="900" dirty="0">
              <a:solidFill>
                <a:schemeClr val="bg1">
                  <a:lumMod val="65000"/>
                </a:schemeClr>
              </a:solidFill>
              <a:latin typeface="+mj-lt"/>
              <a:ea typeface="Open Sans" pitchFamily="34" charset="0"/>
              <a:cs typeface="Open Sans"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9DAB75-A61B-4A7B-8297-FBA43F115AA7}" type="datetimeFigureOut">
              <a:rPr lang="en-US" smtClean="0"/>
              <a:pPr/>
              <a:t>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B9252-423D-4F59-A6E9-736C4FD63E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9DAB75-A61B-4A7B-8297-FBA43F115AA7}" type="datetimeFigureOut">
              <a:rPr lang="en-US" smtClean="0"/>
              <a:pPr/>
              <a:t>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B9252-423D-4F59-A6E9-736C4FD63E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9DAB75-A61B-4A7B-8297-FBA43F115AA7}" type="datetimeFigureOut">
              <a:rPr lang="en-US" smtClean="0"/>
              <a:pPr/>
              <a:t>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B9252-423D-4F59-A6E9-736C4FD63E9B}" type="slidenum">
              <a:rPr lang="en-US" smtClean="0"/>
              <a:pPr/>
              <a:t>‹#›</a:t>
            </a:fld>
            <a:endParaRPr lang="en-US"/>
          </a:p>
        </p:txBody>
      </p:sp>
      <p:cxnSp>
        <p:nvCxnSpPr>
          <p:cNvPr id="8" name="Straight Connector 7"/>
          <p:cNvCxnSpPr/>
          <p:nvPr userDrawn="1"/>
        </p:nvCxnSpPr>
        <p:spPr>
          <a:xfrm>
            <a:off x="914400" y="6380956"/>
            <a:ext cx="6096000" cy="79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7086600" y="6258640"/>
            <a:ext cx="1920240" cy="230832"/>
          </a:xfrm>
          <a:prstGeom prst="rect">
            <a:avLst/>
          </a:prstGeom>
          <a:noFill/>
        </p:spPr>
        <p:txBody>
          <a:bodyPr wrap="square" rtlCol="0">
            <a:spAutoFit/>
          </a:bodyPr>
          <a:lstStyle/>
          <a:p>
            <a:r>
              <a:rPr lang="en-US" sz="900" dirty="0" smtClean="0">
                <a:solidFill>
                  <a:schemeClr val="tx2">
                    <a:lumMod val="75000"/>
                  </a:schemeClr>
                </a:solidFill>
                <a:latin typeface="Open Sans" pitchFamily="34" charset="0"/>
                <a:ea typeface="Open Sans" pitchFamily="34" charset="0"/>
                <a:cs typeface="Open Sans" pitchFamily="34" charset="0"/>
              </a:rPr>
              <a:t>WWW.EXPERIONGLOBAL.COM</a:t>
            </a:r>
            <a:endParaRPr lang="en-US" sz="900" dirty="0">
              <a:solidFill>
                <a:schemeClr val="tx2">
                  <a:lumMod val="75000"/>
                </a:schemeClr>
              </a:solidFill>
              <a:latin typeface="Open Sans" pitchFamily="34" charset="0"/>
              <a:ea typeface="Open Sans" pitchFamily="34" charset="0"/>
              <a:cs typeface="Open Sans" pitchFamily="34" charset="0"/>
            </a:endParaRPr>
          </a:p>
        </p:txBody>
      </p:sp>
      <p:pic>
        <p:nvPicPr>
          <p:cNvPr id="10" name="Picture 2" descr="C:\Users\nikhil.INFIND\Desktop\logo.png"/>
          <p:cNvPicPr>
            <a:picLocks noChangeAspect="1" noChangeArrowheads="1"/>
          </p:cNvPicPr>
          <p:nvPr userDrawn="1"/>
        </p:nvPicPr>
        <p:blipFill>
          <a:blip r:embed="rId3"/>
          <a:srcRect/>
          <a:stretch>
            <a:fillRect/>
          </a:stretch>
        </p:blipFill>
        <p:spPr bwMode="auto">
          <a:xfrm>
            <a:off x="6705600" y="228600"/>
            <a:ext cx="2124000" cy="551426"/>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9DAB75-A61B-4A7B-8297-FBA43F115AA7}" type="datetimeFigureOut">
              <a:rPr lang="en-US" smtClean="0"/>
              <a:pPr/>
              <a:t>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B9252-423D-4F59-A6E9-736C4FD63E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9DAB75-A61B-4A7B-8297-FBA43F115AA7}" type="datetimeFigureOut">
              <a:rPr lang="en-US" smtClean="0"/>
              <a:pPr/>
              <a:t>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B9252-423D-4F59-A6E9-736C4FD63E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9DAB75-A61B-4A7B-8297-FBA43F115AA7}" type="datetimeFigureOut">
              <a:rPr lang="en-US" smtClean="0"/>
              <a:pPr/>
              <a:t>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7B9252-423D-4F59-A6E9-736C4FD63E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9DAB75-A61B-4A7B-8297-FBA43F115AA7}" type="datetimeFigureOut">
              <a:rPr lang="en-US" smtClean="0"/>
              <a:pPr/>
              <a:t>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7B9252-423D-4F59-A6E9-736C4FD63E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9DAB75-A61B-4A7B-8297-FBA43F115AA7}" type="datetimeFigureOut">
              <a:rPr lang="en-US" smtClean="0"/>
              <a:pPr/>
              <a:t>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7B9252-423D-4F59-A6E9-736C4FD63E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9DAB75-A61B-4A7B-8297-FBA43F115AA7}" type="datetimeFigureOut">
              <a:rPr lang="en-US" smtClean="0"/>
              <a:pPr/>
              <a:t>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B9252-423D-4F59-A6E9-736C4FD63E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9DAB75-A61B-4A7B-8297-FBA43F115AA7}" type="datetimeFigureOut">
              <a:rPr lang="en-US" smtClean="0"/>
              <a:pPr/>
              <a:t>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B9252-423D-4F59-A6E9-736C4FD63E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9DAB75-A61B-4A7B-8297-FBA43F115AA7}" type="datetimeFigureOut">
              <a:rPr lang="en-US" smtClean="0"/>
              <a:pPr/>
              <a:t>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B9252-423D-4F59-A6E9-736C4FD63E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4"/>
          <p:cNvSpPr>
            <a:spLocks noGrp="1"/>
          </p:cNvSpPr>
          <p:nvPr>
            <p:ph type="ftr" sz="quarter" idx="11"/>
          </p:nvPr>
        </p:nvSpPr>
        <p:spPr>
          <a:xfrm>
            <a:off x="-27296" y="6400800"/>
            <a:ext cx="5513696" cy="457155"/>
          </a:xfrm>
          <a:noFill/>
        </p:spPr>
        <p:txBody>
          <a:bodyPr/>
          <a:lstStyle/>
          <a:p>
            <a:r>
              <a:rPr lang="en-US" sz="1400" dirty="0" smtClean="0">
                <a:solidFill>
                  <a:schemeClr val="tx1"/>
                </a:solidFill>
                <a:latin typeface="Arial Unicode MS" pitchFamily="34" charset="-128"/>
                <a:ea typeface="Arial Unicode MS" pitchFamily="34" charset="-128"/>
                <a:cs typeface="Arial Unicode MS" pitchFamily="34" charset="-128"/>
              </a:rPr>
              <a:t>Australia | Denmark | Germany | Netherlands | Switzerland | USA</a:t>
            </a:r>
            <a:endParaRPr lang="en-US" sz="1400" dirty="0">
              <a:solidFill>
                <a:schemeClr val="tx1"/>
              </a:solidFill>
              <a:latin typeface="Arial Unicode MS" pitchFamily="34" charset="-128"/>
              <a:ea typeface="Arial Unicode MS" pitchFamily="34" charset="-128"/>
              <a:cs typeface="Arial Unicode MS" pitchFamily="34" charset="-128"/>
            </a:endParaRPr>
          </a:p>
        </p:txBody>
      </p:sp>
      <p:sp>
        <p:nvSpPr>
          <p:cNvPr id="4" name="TextBox 3"/>
          <p:cNvSpPr txBox="1"/>
          <p:nvPr/>
        </p:nvSpPr>
        <p:spPr>
          <a:xfrm>
            <a:off x="1905000" y="4343400"/>
            <a:ext cx="4191000" cy="1200329"/>
          </a:xfrm>
          <a:prstGeom prst="rect">
            <a:avLst/>
          </a:prstGeom>
          <a:solidFill>
            <a:schemeClr val="lt1">
              <a:alpha val="99000"/>
            </a:schemeClr>
          </a:solidFill>
          <a:effectLst>
            <a:glow rad="139700">
              <a:schemeClr val="accent2">
                <a:satMod val="175000"/>
                <a:alpha val="40000"/>
              </a:schemeClr>
            </a:glow>
          </a:effectLst>
          <a:scene3d>
            <a:camera prst="perspectiveHeroicExtremeRightFacing"/>
            <a:lightRig rig="threePt" dir="t"/>
          </a:scene3d>
        </p:spPr>
        <p:style>
          <a:lnRef idx="2">
            <a:schemeClr val="accent2"/>
          </a:lnRef>
          <a:fillRef idx="1">
            <a:schemeClr val="lt1"/>
          </a:fillRef>
          <a:effectRef idx="0">
            <a:schemeClr val="accent2"/>
          </a:effectRef>
          <a:fontRef idx="minor">
            <a:schemeClr val="dk1"/>
          </a:fontRef>
        </p:style>
        <p:txBody>
          <a:bodyPr wrap="square" rtlCol="0">
            <a:spAutoFit/>
          </a:bodyPr>
          <a:lstStyle/>
          <a:p>
            <a:pPr algn="r"/>
            <a:r>
              <a:rPr lang="en-US" sz="36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ea typeface="Open Sans" pitchFamily="34" charset="0"/>
                <a:cs typeface="Open Sans" pitchFamily="34" charset="0"/>
              </a:rPr>
              <a:t>Campus Recruitment - 2014</a:t>
            </a:r>
            <a:endParaRPr lang="en-US" sz="36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ea typeface="Open Sans" pitchFamily="34" charset="0"/>
              <a:cs typeface="Open Sans"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4528"/>
            <a:ext cx="8229600" cy="523220"/>
          </a:xfrm>
          <a:noFill/>
        </p:spPr>
        <p:txBody>
          <a:bodyPr wrap="square" rtlCol="0">
            <a:spAutoFit/>
          </a:bodyPr>
          <a:lstStyle/>
          <a:p>
            <a:pPr algn="l"/>
            <a:r>
              <a:rPr lang="en-US" sz="2800" b="1" dirty="0">
                <a:ea typeface="Open Sans" pitchFamily="34" charset="0"/>
                <a:cs typeface="Open Sans" pitchFamily="34" charset="0"/>
              </a:rPr>
              <a:t>Campus Recruitment - Objectives</a:t>
            </a:r>
          </a:p>
        </p:txBody>
      </p:sp>
      <p:sp>
        <p:nvSpPr>
          <p:cNvPr id="3" name="Content Placeholder 2"/>
          <p:cNvSpPr>
            <a:spLocks noGrp="1"/>
          </p:cNvSpPr>
          <p:nvPr>
            <p:ph idx="1"/>
          </p:nvPr>
        </p:nvSpPr>
        <p:spPr>
          <a:xfrm>
            <a:off x="609600" y="1600200"/>
            <a:ext cx="8229600" cy="4525963"/>
          </a:xfrm>
        </p:spPr>
        <p:txBody>
          <a:bodyPr>
            <a:normAutofit/>
          </a:bodyPr>
          <a:lstStyle/>
          <a:p>
            <a:r>
              <a:rPr lang="en-US" sz="2400" dirty="0" smtClean="0"/>
              <a:t>Planning to recruit around 50 - 75 resources from various Engineering Colleges in Kerala. </a:t>
            </a:r>
          </a:p>
          <a:p>
            <a:r>
              <a:rPr lang="en-US" sz="2400" dirty="0" smtClean="0"/>
              <a:t>50 % of this to come from 2013-14 pass-out batch. Expected Joining Date : 17-Nov-2014</a:t>
            </a:r>
          </a:p>
          <a:p>
            <a:r>
              <a:rPr lang="en-US" sz="2400" dirty="0" smtClean="0"/>
              <a:t>50 % to come from students who will pass-out in 2015. Expected Joining Date : July 2015</a:t>
            </a:r>
          </a:p>
          <a:p>
            <a:pPr marL="0" indent="0">
              <a:buNone/>
            </a:pPr>
            <a:endParaRPr lang="en-US" sz="2400" dirty="0"/>
          </a:p>
        </p:txBody>
      </p:sp>
    </p:spTree>
    <p:extLst>
      <p:ext uri="{BB962C8B-B14F-4D97-AF65-F5344CB8AC3E}">
        <p14:creationId xmlns:p14="http://schemas.microsoft.com/office/powerpoint/2010/main" val="1962462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4528"/>
            <a:ext cx="8229600" cy="523220"/>
          </a:xfrm>
          <a:noFill/>
        </p:spPr>
        <p:txBody>
          <a:bodyPr wrap="square" rtlCol="0">
            <a:spAutoFit/>
          </a:bodyPr>
          <a:lstStyle/>
          <a:p>
            <a:pPr algn="l"/>
            <a:r>
              <a:rPr lang="en-US" sz="2800" b="1" dirty="0">
                <a:ea typeface="Open Sans" pitchFamily="34" charset="0"/>
                <a:cs typeface="Open Sans" pitchFamily="34" charset="0"/>
              </a:rPr>
              <a:t>Campus Recruitment – Qualification Criteria</a:t>
            </a:r>
          </a:p>
        </p:txBody>
      </p:sp>
      <p:sp>
        <p:nvSpPr>
          <p:cNvPr id="3" name="Content Placeholder 2"/>
          <p:cNvSpPr>
            <a:spLocks noGrp="1"/>
          </p:cNvSpPr>
          <p:nvPr>
            <p:ph idx="1"/>
          </p:nvPr>
        </p:nvSpPr>
        <p:spPr>
          <a:xfrm>
            <a:off x="609600" y="1600200"/>
            <a:ext cx="8229600" cy="4525963"/>
          </a:xfrm>
        </p:spPr>
        <p:txBody>
          <a:bodyPr>
            <a:normAutofit/>
          </a:bodyPr>
          <a:lstStyle/>
          <a:p>
            <a:r>
              <a:rPr lang="en-US" sz="2400" dirty="0" err="1" smtClean="0"/>
              <a:t>B.Tech</a:t>
            </a:r>
            <a:r>
              <a:rPr lang="en-US" sz="2400" dirty="0" smtClean="0"/>
              <a:t> / </a:t>
            </a:r>
            <a:r>
              <a:rPr lang="en-US" sz="2400" dirty="0" err="1" smtClean="0"/>
              <a:t>M.Tech</a:t>
            </a:r>
            <a:r>
              <a:rPr lang="en-US" sz="2400" dirty="0" smtClean="0"/>
              <a:t>. – Computer Science or IT or MCA or </a:t>
            </a:r>
            <a:r>
              <a:rPr lang="en-US" sz="2400" dirty="0" err="1" smtClean="0"/>
              <a:t>M.Sc</a:t>
            </a:r>
            <a:r>
              <a:rPr lang="en-US" sz="2400" dirty="0" smtClean="0"/>
              <a:t> – Computer Science </a:t>
            </a:r>
          </a:p>
          <a:p>
            <a:r>
              <a:rPr lang="en-US" sz="2400" dirty="0" smtClean="0"/>
              <a:t>Passed with 65 % mark scored consistently for SSLC, +2, Professional course</a:t>
            </a:r>
          </a:p>
          <a:p>
            <a:r>
              <a:rPr lang="en-US" sz="2400" dirty="0" smtClean="0"/>
              <a:t>Good Analytical and Communication Skills</a:t>
            </a:r>
          </a:p>
          <a:p>
            <a:r>
              <a:rPr lang="en-US" sz="2400" dirty="0" smtClean="0"/>
              <a:t>Very good in any one Programming Language</a:t>
            </a:r>
          </a:p>
          <a:p>
            <a:r>
              <a:rPr lang="en-US" sz="2400" dirty="0" smtClean="0"/>
              <a:t>Good in Software Engineering basics and Object Oriented Concepts</a:t>
            </a:r>
          </a:p>
          <a:p>
            <a:endParaRPr lang="en-US" sz="2400" dirty="0" smtClean="0"/>
          </a:p>
          <a:p>
            <a:endParaRPr lang="en-US" sz="2400" dirty="0"/>
          </a:p>
        </p:txBody>
      </p:sp>
    </p:spTree>
    <p:extLst>
      <p:ext uri="{BB962C8B-B14F-4D97-AF65-F5344CB8AC3E}">
        <p14:creationId xmlns:p14="http://schemas.microsoft.com/office/powerpoint/2010/main" val="3844054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4528"/>
            <a:ext cx="8229600" cy="523220"/>
          </a:xfrm>
          <a:noFill/>
        </p:spPr>
        <p:txBody>
          <a:bodyPr wrap="square" rtlCol="0">
            <a:spAutoFit/>
          </a:bodyPr>
          <a:lstStyle/>
          <a:p>
            <a:pPr algn="l"/>
            <a:r>
              <a:rPr lang="en-US" sz="2800" b="1" dirty="0">
                <a:ea typeface="Open Sans" pitchFamily="34" charset="0"/>
                <a:cs typeface="Open Sans" pitchFamily="34" charset="0"/>
              </a:rPr>
              <a:t>Campus Recruitment – Selection Process</a:t>
            </a:r>
          </a:p>
        </p:txBody>
      </p:sp>
      <p:sp>
        <p:nvSpPr>
          <p:cNvPr id="3" name="Content Placeholder 2"/>
          <p:cNvSpPr>
            <a:spLocks noGrp="1"/>
          </p:cNvSpPr>
          <p:nvPr>
            <p:ph idx="1"/>
          </p:nvPr>
        </p:nvSpPr>
        <p:spPr>
          <a:xfrm>
            <a:off x="609600" y="1600200"/>
            <a:ext cx="8229600" cy="4525963"/>
          </a:xfrm>
        </p:spPr>
        <p:txBody>
          <a:bodyPr>
            <a:normAutofit/>
          </a:bodyPr>
          <a:lstStyle/>
          <a:p>
            <a:r>
              <a:rPr lang="en-US" sz="2400" dirty="0" smtClean="0"/>
              <a:t>Written Test – Objective Type – 1 hour </a:t>
            </a:r>
          </a:p>
          <a:p>
            <a:r>
              <a:rPr lang="en-US" sz="2400" dirty="0" smtClean="0"/>
              <a:t>Programming Test – Any Language – 1 hour</a:t>
            </a:r>
          </a:p>
          <a:p>
            <a:r>
              <a:rPr lang="en-US" sz="2400" dirty="0" smtClean="0"/>
              <a:t>Group Discussion – 20 min</a:t>
            </a:r>
          </a:p>
          <a:p>
            <a:r>
              <a:rPr lang="en-US" sz="2400" dirty="0" smtClean="0"/>
              <a:t>Personal Interview </a:t>
            </a:r>
          </a:p>
          <a:p>
            <a:endParaRPr lang="en-US" sz="2400" dirty="0" smtClean="0"/>
          </a:p>
          <a:p>
            <a:endParaRPr lang="en-US" sz="2400" dirty="0"/>
          </a:p>
        </p:txBody>
      </p:sp>
    </p:spTree>
    <p:extLst>
      <p:ext uri="{BB962C8B-B14F-4D97-AF65-F5344CB8AC3E}">
        <p14:creationId xmlns:p14="http://schemas.microsoft.com/office/powerpoint/2010/main" val="4186496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4528"/>
            <a:ext cx="8229600" cy="523220"/>
          </a:xfrm>
          <a:noFill/>
        </p:spPr>
        <p:txBody>
          <a:bodyPr wrap="square" rtlCol="0">
            <a:spAutoFit/>
          </a:bodyPr>
          <a:lstStyle/>
          <a:p>
            <a:pPr algn="l"/>
            <a:r>
              <a:rPr lang="en-US" sz="2800" b="1" dirty="0">
                <a:ea typeface="Open Sans" pitchFamily="34" charset="0"/>
                <a:cs typeface="Open Sans" pitchFamily="34" charset="0"/>
              </a:rPr>
              <a:t>Campus Recruitment – Exam Centre &amp; Probable Dates</a:t>
            </a:r>
          </a:p>
        </p:txBody>
      </p:sp>
      <p:sp>
        <p:nvSpPr>
          <p:cNvPr id="3" name="Content Placeholder 2"/>
          <p:cNvSpPr>
            <a:spLocks noGrp="1"/>
          </p:cNvSpPr>
          <p:nvPr>
            <p:ph idx="1"/>
          </p:nvPr>
        </p:nvSpPr>
        <p:spPr>
          <a:xfrm>
            <a:off x="609600" y="1600200"/>
            <a:ext cx="8229600" cy="4525963"/>
          </a:xfrm>
        </p:spPr>
        <p:txBody>
          <a:bodyPr>
            <a:normAutofit/>
          </a:bodyPr>
          <a:lstStyle/>
          <a:p>
            <a:r>
              <a:rPr lang="en-US" sz="2400" dirty="0" smtClean="0"/>
              <a:t>Trivandrum, Kochi, </a:t>
            </a:r>
            <a:r>
              <a:rPr lang="en-US" sz="2400" dirty="0" err="1" smtClean="0"/>
              <a:t>Kottayam</a:t>
            </a:r>
            <a:r>
              <a:rPr lang="en-US" sz="2400" dirty="0" smtClean="0"/>
              <a:t>, Trissur, Calicut </a:t>
            </a:r>
          </a:p>
          <a:p>
            <a:r>
              <a:rPr lang="en-US" sz="2400" dirty="0" smtClean="0"/>
              <a:t>Trivandrum, Kochi – 31-Oct-2014 (proposed)</a:t>
            </a:r>
          </a:p>
          <a:p>
            <a:r>
              <a:rPr lang="en-US" sz="2400" dirty="0" err="1" smtClean="0"/>
              <a:t>Kottayam</a:t>
            </a:r>
            <a:r>
              <a:rPr lang="en-US" sz="2400" dirty="0" smtClean="0"/>
              <a:t>, Trissur – 04-Nov-2014 </a:t>
            </a:r>
          </a:p>
          <a:p>
            <a:r>
              <a:rPr lang="en-US" sz="2400" dirty="0" smtClean="0"/>
              <a:t>Calicut – 10-Nov-2014</a:t>
            </a:r>
          </a:p>
          <a:p>
            <a:pPr marL="0" indent="0">
              <a:buNone/>
            </a:pPr>
            <a:r>
              <a:rPr lang="en-US" sz="2400" dirty="0" smtClean="0"/>
              <a:t>(Exam centers to be decided; request recommendations)</a:t>
            </a:r>
          </a:p>
          <a:p>
            <a:endParaRPr lang="en-US" sz="2400" dirty="0"/>
          </a:p>
        </p:txBody>
      </p:sp>
    </p:spTree>
    <p:extLst>
      <p:ext uri="{BB962C8B-B14F-4D97-AF65-F5344CB8AC3E}">
        <p14:creationId xmlns:p14="http://schemas.microsoft.com/office/powerpoint/2010/main" val="1612457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53425"/>
            <a:ext cx="8229600" cy="523220"/>
          </a:xfrm>
          <a:prstGeom prst="rect">
            <a:avLst/>
          </a:prstGeom>
          <a:noFill/>
        </p:spPr>
        <p:txBody>
          <a:bodyPr wrap="square" rtlCol="0">
            <a:spAutoFit/>
          </a:bodyPr>
          <a:lstStyle/>
          <a:p>
            <a:r>
              <a:rPr lang="en-US" sz="2800" b="1" dirty="0" err="1" smtClean="0">
                <a:latin typeface="+mj-lt"/>
                <a:ea typeface="Open Sans" pitchFamily="34" charset="0"/>
                <a:cs typeface="Open Sans" pitchFamily="34" charset="0"/>
              </a:rPr>
              <a:t>Experion</a:t>
            </a:r>
            <a:r>
              <a:rPr lang="en-US" sz="2800" b="1" dirty="0" smtClean="0">
                <a:latin typeface="+mj-lt"/>
                <a:ea typeface="Open Sans" pitchFamily="34" charset="0"/>
                <a:cs typeface="Open Sans" pitchFamily="34" charset="0"/>
              </a:rPr>
              <a:t>: Who We Are</a:t>
            </a:r>
            <a:endParaRPr lang="en-US" sz="2800" b="1" dirty="0">
              <a:latin typeface="+mj-lt"/>
              <a:ea typeface="Open Sans" pitchFamily="34" charset="0"/>
              <a:cs typeface="Open Sans" pitchFamily="34" charset="0"/>
            </a:endParaRPr>
          </a:p>
        </p:txBody>
      </p:sp>
      <p:sp>
        <p:nvSpPr>
          <p:cNvPr id="5" name="TextBox 4"/>
          <p:cNvSpPr txBox="1"/>
          <p:nvPr/>
        </p:nvSpPr>
        <p:spPr>
          <a:xfrm>
            <a:off x="1524000" y="1143000"/>
            <a:ext cx="6705600" cy="4349909"/>
          </a:xfrm>
          <a:prstGeom prst="rect">
            <a:avLst/>
          </a:prstGeom>
          <a:noFill/>
        </p:spPr>
        <p:txBody>
          <a:bodyPr wrap="square" rtlCol="0">
            <a:spAutoFit/>
          </a:bodyPr>
          <a:lstStyle/>
          <a:p>
            <a:pPr marL="274320" indent="-274320">
              <a:lnSpc>
                <a:spcPct val="200000"/>
              </a:lnSpc>
              <a:buFont typeface="Wingdings" pitchFamily="2" charset="2"/>
              <a:buChar char="§"/>
            </a:pPr>
            <a:r>
              <a:rPr lang="en-US" sz="2000" dirty="0" smtClean="0">
                <a:solidFill>
                  <a:schemeClr val="tx2">
                    <a:lumMod val="75000"/>
                  </a:schemeClr>
                </a:solidFill>
                <a:latin typeface="+mj-lt"/>
                <a:ea typeface="Open Sans" pitchFamily="34" charset="0"/>
                <a:cs typeface="Open Sans" pitchFamily="34" charset="0"/>
              </a:rPr>
              <a:t>New </a:t>
            </a:r>
            <a:r>
              <a:rPr lang="en-US" sz="2000" dirty="0">
                <a:solidFill>
                  <a:schemeClr val="tx2">
                    <a:lumMod val="75000"/>
                  </a:schemeClr>
                </a:solidFill>
                <a:latin typeface="+mj-lt"/>
                <a:ea typeface="Open Sans" pitchFamily="34" charset="0"/>
                <a:cs typeface="Open Sans" pitchFamily="34" charset="0"/>
              </a:rPr>
              <a:t>generation technology </a:t>
            </a:r>
            <a:r>
              <a:rPr lang="en-US" sz="2000" dirty="0" smtClean="0">
                <a:solidFill>
                  <a:schemeClr val="tx2">
                    <a:lumMod val="75000"/>
                  </a:schemeClr>
                </a:solidFill>
                <a:latin typeface="+mj-lt"/>
                <a:ea typeface="Open Sans" pitchFamily="34" charset="0"/>
                <a:cs typeface="Open Sans" pitchFamily="34" charset="0"/>
              </a:rPr>
              <a:t>provider operating globally</a:t>
            </a:r>
          </a:p>
          <a:p>
            <a:pPr marL="274320" indent="-274320">
              <a:lnSpc>
                <a:spcPct val="200000"/>
              </a:lnSpc>
              <a:buFont typeface="Wingdings" pitchFamily="2" charset="2"/>
              <a:buChar char="§"/>
            </a:pPr>
            <a:r>
              <a:rPr lang="en-US" sz="2000" dirty="0" smtClean="0">
                <a:solidFill>
                  <a:schemeClr val="tx2">
                    <a:lumMod val="75000"/>
                  </a:schemeClr>
                </a:solidFill>
                <a:latin typeface="+mj-lt"/>
                <a:ea typeface="Open Sans" pitchFamily="34" charset="0"/>
                <a:cs typeface="Open Sans" pitchFamily="34" charset="0"/>
              </a:rPr>
              <a:t>Serving Transportation, Healthcare</a:t>
            </a:r>
            <a:r>
              <a:rPr lang="en-US" sz="2000" dirty="0">
                <a:solidFill>
                  <a:schemeClr val="tx2">
                    <a:lumMod val="75000"/>
                  </a:schemeClr>
                </a:solidFill>
                <a:latin typeface="+mj-lt"/>
                <a:ea typeface="Open Sans" pitchFamily="34" charset="0"/>
                <a:cs typeface="Open Sans" pitchFamily="34" charset="0"/>
              </a:rPr>
              <a:t> </a:t>
            </a:r>
            <a:r>
              <a:rPr lang="en-US" sz="2000" dirty="0" smtClean="0">
                <a:solidFill>
                  <a:schemeClr val="tx2">
                    <a:lumMod val="75000"/>
                  </a:schemeClr>
                </a:solidFill>
                <a:latin typeface="+mj-lt"/>
                <a:ea typeface="Open Sans" pitchFamily="34" charset="0"/>
                <a:cs typeface="Open Sans" pitchFamily="34" charset="0"/>
              </a:rPr>
              <a:t>&amp; Retail industries</a:t>
            </a:r>
          </a:p>
          <a:p>
            <a:pPr marL="274320" indent="-274320">
              <a:lnSpc>
                <a:spcPct val="200000"/>
              </a:lnSpc>
              <a:buFont typeface="Wingdings" pitchFamily="2" charset="2"/>
              <a:buChar char="§"/>
            </a:pPr>
            <a:r>
              <a:rPr lang="en-US" sz="2000" dirty="0" smtClean="0">
                <a:solidFill>
                  <a:schemeClr val="tx2">
                    <a:lumMod val="75000"/>
                  </a:schemeClr>
                </a:solidFill>
                <a:ea typeface="Open Sans" pitchFamily="34" charset="0"/>
                <a:cs typeface="Open Sans" pitchFamily="34" charset="0"/>
              </a:rPr>
              <a:t>2 </a:t>
            </a:r>
            <a:r>
              <a:rPr lang="en-US" sz="2000" dirty="0" smtClean="0">
                <a:solidFill>
                  <a:schemeClr val="tx2">
                    <a:lumMod val="75000"/>
                  </a:schemeClr>
                </a:solidFill>
                <a:ea typeface="Open Sans" pitchFamily="34" charset="0"/>
                <a:cs typeface="Open Sans" pitchFamily="34" charset="0"/>
              </a:rPr>
              <a:t>development centers; 200 strong</a:t>
            </a:r>
          </a:p>
          <a:p>
            <a:pPr marL="274320" indent="-274320">
              <a:lnSpc>
                <a:spcPct val="200000"/>
              </a:lnSpc>
              <a:buFont typeface="Wingdings" pitchFamily="2" charset="2"/>
              <a:buChar char="§"/>
            </a:pPr>
            <a:r>
              <a:rPr lang="en-US" sz="2000" dirty="0" smtClean="0">
                <a:solidFill>
                  <a:schemeClr val="tx2">
                    <a:lumMod val="75000"/>
                  </a:schemeClr>
                </a:solidFill>
                <a:ea typeface="Open Sans" pitchFamily="34" charset="0"/>
                <a:cs typeface="Open Sans" pitchFamily="34" charset="0"/>
              </a:rPr>
              <a:t>Enterprise/ SME focus </a:t>
            </a:r>
          </a:p>
          <a:p>
            <a:pPr marL="731520" lvl="1" indent="-274320">
              <a:lnSpc>
                <a:spcPct val="200000"/>
              </a:lnSpc>
              <a:buFont typeface="Wingdings" pitchFamily="2" charset="2"/>
              <a:buChar char="§"/>
            </a:pPr>
            <a:r>
              <a:rPr lang="en-US" sz="2000" dirty="0" smtClean="0">
                <a:solidFill>
                  <a:schemeClr val="tx2">
                    <a:lumMod val="75000"/>
                  </a:schemeClr>
                </a:solidFill>
                <a:ea typeface="Open Sans" pitchFamily="34" charset="0"/>
                <a:cs typeface="Open Sans" pitchFamily="34" charset="0"/>
              </a:rPr>
              <a:t>(Product Engineering Services, IT services &amp; Products )</a:t>
            </a:r>
          </a:p>
          <a:p>
            <a:pPr marL="274320" indent="-274320">
              <a:lnSpc>
                <a:spcPct val="200000"/>
              </a:lnSpc>
              <a:buFont typeface="Wingdings" pitchFamily="2" charset="2"/>
              <a:buChar char="§"/>
            </a:pPr>
            <a:r>
              <a:rPr lang="en-US" sz="2000" dirty="0" smtClean="0">
                <a:solidFill>
                  <a:schemeClr val="tx2">
                    <a:lumMod val="75000"/>
                  </a:schemeClr>
                </a:solidFill>
                <a:ea typeface="Open Sans" pitchFamily="34" charset="0"/>
                <a:cs typeface="Open Sans" pitchFamily="34" charset="0"/>
              </a:rPr>
              <a:t>Product - FieldMax®: facilitates 150,000+ POS/POP in retail</a:t>
            </a:r>
          </a:p>
          <a:p>
            <a:pPr marL="274320" indent="-274320">
              <a:lnSpc>
                <a:spcPct val="200000"/>
              </a:lnSpc>
              <a:buFont typeface="Wingdings" pitchFamily="2" charset="2"/>
              <a:buChar char="§"/>
            </a:pPr>
            <a:r>
              <a:rPr lang="en-US" sz="2000" dirty="0" err="1">
                <a:solidFill>
                  <a:schemeClr val="tx2">
                    <a:lumMod val="75000"/>
                  </a:schemeClr>
                </a:solidFill>
                <a:ea typeface="Open Sans" pitchFamily="34" charset="0"/>
                <a:cs typeface="Open Sans" pitchFamily="34" charset="0"/>
              </a:rPr>
              <a:t>xPort</a:t>
            </a:r>
            <a:r>
              <a:rPr lang="en-US" sz="2000" dirty="0">
                <a:solidFill>
                  <a:schemeClr val="tx2">
                    <a:lumMod val="75000"/>
                  </a:schemeClr>
                </a:solidFill>
                <a:ea typeface="Open Sans" pitchFamily="34" charset="0"/>
                <a:cs typeface="Open Sans" pitchFamily="34" charset="0"/>
              </a:rPr>
              <a:t>: </a:t>
            </a:r>
            <a:r>
              <a:rPr lang="en-US" sz="2000" dirty="0" err="1">
                <a:solidFill>
                  <a:schemeClr val="tx2">
                    <a:lumMod val="75000"/>
                  </a:schemeClr>
                </a:solidFill>
                <a:ea typeface="Open Sans" pitchFamily="34" charset="0"/>
                <a:cs typeface="Open Sans" pitchFamily="34" charset="0"/>
              </a:rPr>
              <a:t>Experion’s</a:t>
            </a:r>
            <a:r>
              <a:rPr lang="en-US" sz="2000" dirty="0">
                <a:solidFill>
                  <a:schemeClr val="tx2">
                    <a:lumMod val="75000"/>
                  </a:schemeClr>
                </a:solidFill>
                <a:ea typeface="Open Sans" pitchFamily="34" charset="0"/>
                <a:cs typeface="Open Sans" pitchFamily="34" charset="0"/>
              </a:rPr>
              <a:t> IT solution suite for ports of tomorrow</a:t>
            </a:r>
          </a:p>
        </p:txBody>
      </p:sp>
      <p:pic>
        <p:nvPicPr>
          <p:cNvPr id="10" name="Picture 8" descr="Bureau%20Veritas%20Certification-UKAS%209001-2000-ID.jpg"/>
          <p:cNvPicPr>
            <a:picLocks noChangeAspect="1"/>
          </p:cNvPicPr>
          <p:nvPr/>
        </p:nvPicPr>
        <p:blipFill>
          <a:blip r:embed="rId2" cstate="print"/>
          <a:srcRect/>
          <a:stretch>
            <a:fillRect/>
          </a:stretch>
        </p:blipFill>
        <p:spPr bwMode="auto">
          <a:xfrm>
            <a:off x="423862" y="5715000"/>
            <a:ext cx="2166938" cy="972026"/>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0000" lnSpcReduction="20000"/>
          </a:bodyPr>
          <a:lstStyle/>
          <a:p>
            <a:pPr marL="0" indent="0">
              <a:buNone/>
            </a:pPr>
            <a:r>
              <a:rPr lang="en-US" dirty="0" err="1" smtClean="0"/>
              <a:t>Experion</a:t>
            </a:r>
            <a:r>
              <a:rPr lang="en-US" dirty="0" smtClean="0"/>
              <a:t> is relatively a young company but has been one of the fastest growing company in </a:t>
            </a:r>
            <a:r>
              <a:rPr lang="en-US" dirty="0" err="1" smtClean="0"/>
              <a:t>Technopark</a:t>
            </a:r>
            <a:r>
              <a:rPr lang="en-US" dirty="0" smtClean="0"/>
              <a:t> riding on its focus on emerging technologies</a:t>
            </a:r>
            <a:r>
              <a:rPr lang="en-US" dirty="0" smtClean="0"/>
              <a:t>. It has grown from 10 staff in 2008 to the current 200.</a:t>
            </a:r>
            <a:endParaRPr lang="en-US" dirty="0" smtClean="0"/>
          </a:p>
          <a:p>
            <a:pPr marL="0" indent="0">
              <a:buNone/>
            </a:pPr>
            <a:endParaRPr lang="en-US" dirty="0" smtClean="0"/>
          </a:p>
          <a:p>
            <a:pPr marL="0" indent="0">
              <a:buNone/>
            </a:pPr>
            <a:r>
              <a:rPr lang="en-US" dirty="0" err="1" smtClean="0"/>
              <a:t>Experion</a:t>
            </a:r>
            <a:r>
              <a:rPr lang="en-US" dirty="0" smtClean="0"/>
              <a:t> </a:t>
            </a:r>
            <a:r>
              <a:rPr lang="en-US" dirty="0"/>
              <a:t>has been working in collaboration with technology pioneers from UK and Australia in the fields of transportation safety, traffic engineering in surface transportation and advanced fault isolation techniques for aircraft maintenance. For the past 4 years there had been contracted R&amp;D work undertaken by </a:t>
            </a:r>
            <a:r>
              <a:rPr lang="en-US" dirty="0" err="1"/>
              <a:t>Experion</a:t>
            </a:r>
            <a:r>
              <a:rPr lang="en-US" dirty="0"/>
              <a:t> in very advanced areas of transportation such as carbon foot print monitoring, emission audits, safety analytics </a:t>
            </a:r>
            <a:r>
              <a:rPr lang="en-US" dirty="0" err="1"/>
              <a:t>etc</a:t>
            </a:r>
            <a:r>
              <a:rPr lang="en-US" dirty="0"/>
              <a:t> </a:t>
            </a:r>
            <a:r>
              <a:rPr lang="en-US" dirty="0" smtClean="0"/>
              <a:t>from </a:t>
            </a:r>
            <a:r>
              <a:rPr lang="en-US" dirty="0"/>
              <a:t>our principals in the UK which is now extending to the emerging areas in managed traffic, road asset management and </a:t>
            </a:r>
            <a:r>
              <a:rPr lang="en-US" dirty="0" smtClean="0"/>
              <a:t>radio guidance. </a:t>
            </a:r>
            <a:r>
              <a:rPr lang="en-US" dirty="0"/>
              <a:t>Another area where significant R&amp;D has been undertaken by </a:t>
            </a:r>
            <a:r>
              <a:rPr lang="en-US" dirty="0" err="1"/>
              <a:t>Experion</a:t>
            </a:r>
            <a:r>
              <a:rPr lang="en-US" dirty="0"/>
              <a:t> was in the area of Fault Isolation for aircraft maintenance using natural language processing and machine learning using very advanced algorithms and combination of disparate technologies and software platforms. Accurate Fault Isolation techniques can enhance the uptime of aircrafts and enhance the profitability for airlines. </a:t>
            </a:r>
            <a:endParaRPr lang="en-US" dirty="0" smtClean="0"/>
          </a:p>
          <a:p>
            <a:pPr marL="0" indent="0">
              <a:buNone/>
            </a:pPr>
            <a:endParaRPr lang="en-US" dirty="0" smtClean="0"/>
          </a:p>
          <a:p>
            <a:pPr marL="0" indent="0">
              <a:buNone/>
            </a:pPr>
            <a:r>
              <a:rPr lang="en-US" dirty="0" err="1" smtClean="0"/>
              <a:t>Experion</a:t>
            </a:r>
            <a:r>
              <a:rPr lang="en-US" dirty="0" smtClean="0"/>
              <a:t> has been also working in web and mobile application space doing product development work for customers from US, Europe and Australia. </a:t>
            </a:r>
            <a:r>
              <a:rPr lang="en-US" dirty="0" err="1" smtClean="0"/>
              <a:t>Experion</a:t>
            </a:r>
            <a:r>
              <a:rPr lang="en-US" dirty="0" smtClean="0"/>
              <a:t> has long term contracts with some of its principals in the form of enterprise product development and maintenance contracts. </a:t>
            </a:r>
            <a:endParaRPr lang="en-US" dirty="0"/>
          </a:p>
          <a:p>
            <a:pPr marL="0" indent="0">
              <a:buNone/>
            </a:pPr>
            <a:endParaRPr lang="en-US" dirty="0" smtClean="0"/>
          </a:p>
          <a:p>
            <a:pPr marL="0" indent="0">
              <a:buNone/>
            </a:pPr>
            <a:r>
              <a:rPr lang="en-US" dirty="0" err="1" smtClean="0"/>
              <a:t>Experion</a:t>
            </a:r>
            <a:r>
              <a:rPr lang="en-US" dirty="0" smtClean="0"/>
              <a:t> is wanting to expand its workforce to support all the above areas and build up a solid team of high quality professionals to its existing </a:t>
            </a:r>
            <a:r>
              <a:rPr lang="en-US" dirty="0" smtClean="0"/>
              <a:t>team.</a:t>
            </a:r>
            <a:endParaRPr lang="en-US" dirty="0" smtClean="0"/>
          </a:p>
          <a:p>
            <a:pPr marL="0" indent="0">
              <a:buNone/>
            </a:pPr>
            <a:endParaRPr lang="en-US" dirty="0"/>
          </a:p>
          <a:p>
            <a:pPr marL="0" indent="0">
              <a:buNone/>
            </a:pPr>
            <a:r>
              <a:rPr lang="en-US" dirty="0" err="1" smtClean="0"/>
              <a:t>Experion</a:t>
            </a:r>
            <a:r>
              <a:rPr lang="en-US" dirty="0" smtClean="0"/>
              <a:t> has an extremely open work culture and employees have ample opportunities for learning and professional growth, primarily supported by its highly experienced senior management team and architects covering multiple technology practices. </a:t>
            </a:r>
            <a:r>
              <a:rPr lang="en-US" dirty="0" err="1" smtClean="0"/>
              <a:t>Experion</a:t>
            </a:r>
            <a:r>
              <a:rPr lang="en-US" dirty="0" smtClean="0"/>
              <a:t> is also active in CSR work with its initiative called “compassion” run by its employees that provides support to orphanages, old age homes and cancer patients in Kerala.</a:t>
            </a:r>
            <a:endParaRPr lang="en-US" dirty="0"/>
          </a:p>
        </p:txBody>
      </p:sp>
      <p:sp>
        <p:nvSpPr>
          <p:cNvPr id="4" name="TextBox 3"/>
          <p:cNvSpPr txBox="1"/>
          <p:nvPr/>
        </p:nvSpPr>
        <p:spPr>
          <a:xfrm>
            <a:off x="304800" y="253425"/>
            <a:ext cx="8229600" cy="523220"/>
          </a:xfrm>
          <a:prstGeom prst="rect">
            <a:avLst/>
          </a:prstGeom>
          <a:noFill/>
        </p:spPr>
        <p:txBody>
          <a:bodyPr wrap="square" rtlCol="0">
            <a:spAutoFit/>
          </a:bodyPr>
          <a:lstStyle/>
          <a:p>
            <a:r>
              <a:rPr lang="en-US" sz="2800" b="1" dirty="0" smtClean="0">
                <a:latin typeface="+mj-lt"/>
                <a:ea typeface="Open Sans" pitchFamily="34" charset="0"/>
                <a:cs typeface="Open Sans" pitchFamily="34" charset="0"/>
              </a:rPr>
              <a:t>Why </a:t>
            </a:r>
            <a:r>
              <a:rPr lang="en-US" sz="2800" b="1" dirty="0" err="1" smtClean="0">
                <a:latin typeface="+mj-lt"/>
                <a:ea typeface="Open Sans" pitchFamily="34" charset="0"/>
                <a:cs typeface="Open Sans" pitchFamily="34" charset="0"/>
              </a:rPr>
              <a:t>Experion</a:t>
            </a:r>
            <a:r>
              <a:rPr lang="en-US" sz="2800" b="1" dirty="0" smtClean="0">
                <a:latin typeface="+mj-lt"/>
                <a:ea typeface="Open Sans" pitchFamily="34" charset="0"/>
                <a:cs typeface="Open Sans" pitchFamily="34" charset="0"/>
              </a:rPr>
              <a:t> ?</a:t>
            </a:r>
            <a:endParaRPr lang="en-US" sz="2800" b="1" dirty="0">
              <a:latin typeface="+mj-lt"/>
              <a:ea typeface="Open Sans" pitchFamily="34" charset="0"/>
              <a:cs typeface="Open Sans" pitchFamily="34" charset="0"/>
            </a:endParaRPr>
          </a:p>
        </p:txBody>
      </p:sp>
    </p:spTree>
    <p:extLst>
      <p:ext uri="{BB962C8B-B14F-4D97-AF65-F5344CB8AC3E}">
        <p14:creationId xmlns:p14="http://schemas.microsoft.com/office/powerpoint/2010/main" val="2342119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p-2.png"/>
          <p:cNvPicPr>
            <a:picLocks noChangeAspect="1"/>
          </p:cNvPicPr>
          <p:nvPr/>
        </p:nvPicPr>
        <p:blipFill>
          <a:blip r:embed="rId2">
            <a:clrChange>
              <a:clrFrom>
                <a:srgbClr val="000000">
                  <a:alpha val="0"/>
                </a:srgbClr>
              </a:clrFrom>
              <a:clrTo>
                <a:srgbClr val="000000">
                  <a:alpha val="0"/>
                </a:srgbClr>
              </a:clrTo>
            </a:clrChange>
          </a:blip>
          <a:stretch>
            <a:fillRect/>
          </a:stretch>
        </p:blipFill>
        <p:spPr>
          <a:xfrm>
            <a:off x="0" y="0"/>
            <a:ext cx="9144000" cy="6858000"/>
          </a:xfrm>
          <a:prstGeom prst="rect">
            <a:avLst/>
          </a:prstGeom>
        </p:spPr>
      </p:pic>
      <p:cxnSp>
        <p:nvCxnSpPr>
          <p:cNvPr id="5" name="Straight Connector 4"/>
          <p:cNvCxnSpPr>
            <a:stCxn id="7" idx="7"/>
          </p:cNvCxnSpPr>
          <p:nvPr/>
        </p:nvCxnSpPr>
        <p:spPr>
          <a:xfrm rot="16200000" flipH="1" flipV="1">
            <a:off x="7391400" y="4193532"/>
            <a:ext cx="446041" cy="75084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04800" y="253425"/>
            <a:ext cx="8229600" cy="523220"/>
          </a:xfrm>
          <a:prstGeom prst="rect">
            <a:avLst/>
          </a:prstGeom>
          <a:noFill/>
        </p:spPr>
        <p:txBody>
          <a:bodyPr wrap="square" rtlCol="0">
            <a:spAutoFit/>
          </a:bodyPr>
          <a:lstStyle/>
          <a:p>
            <a:r>
              <a:rPr lang="en-US" sz="2800" b="1" dirty="0" err="1" smtClean="0">
                <a:latin typeface="+mj-lt"/>
                <a:ea typeface="Open Sans" pitchFamily="34" charset="0"/>
                <a:cs typeface="Open Sans" pitchFamily="34" charset="0"/>
              </a:rPr>
              <a:t>Experion</a:t>
            </a:r>
            <a:r>
              <a:rPr lang="en-US" sz="2800" b="1" dirty="0" smtClean="0">
                <a:latin typeface="+mj-lt"/>
                <a:ea typeface="Open Sans" pitchFamily="34" charset="0"/>
                <a:cs typeface="Open Sans" pitchFamily="34" charset="0"/>
              </a:rPr>
              <a:t> Offices</a:t>
            </a:r>
            <a:endParaRPr lang="en-US" sz="2800" b="1" dirty="0">
              <a:latin typeface="+mj-lt"/>
              <a:ea typeface="Open Sans" pitchFamily="34" charset="0"/>
              <a:cs typeface="Open Sans" pitchFamily="34" charset="0"/>
            </a:endParaRPr>
          </a:p>
        </p:txBody>
      </p:sp>
      <p:sp>
        <p:nvSpPr>
          <p:cNvPr id="7" name="Oval 6"/>
          <p:cNvSpPr/>
          <p:nvPr/>
        </p:nvSpPr>
        <p:spPr>
          <a:xfrm>
            <a:off x="7924800" y="4334774"/>
            <a:ext cx="76200" cy="76200"/>
          </a:xfrm>
          <a:prstGeom prst="ellipse">
            <a:avLst/>
          </a:prstGeom>
          <a:solidFill>
            <a:srgbClr val="FF7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324600" y="3200400"/>
            <a:ext cx="76200" cy="76200"/>
          </a:xfrm>
          <a:prstGeom prst="ellipse">
            <a:avLst/>
          </a:prstGeom>
          <a:solidFill>
            <a:srgbClr val="FF7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133600" y="2667000"/>
            <a:ext cx="76200" cy="76200"/>
          </a:xfrm>
          <a:prstGeom prst="ellipse">
            <a:avLst/>
          </a:prstGeom>
          <a:solidFill>
            <a:srgbClr val="FF7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724400" y="2362200"/>
            <a:ext cx="76200" cy="76200"/>
          </a:xfrm>
          <a:prstGeom prst="ellipse">
            <a:avLst/>
          </a:prstGeom>
          <a:solidFill>
            <a:srgbClr val="FF7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876800" y="2286000"/>
            <a:ext cx="76200" cy="76200"/>
          </a:xfrm>
          <a:prstGeom prst="ellipse">
            <a:avLst/>
          </a:prstGeom>
          <a:solidFill>
            <a:srgbClr val="FF7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724400" y="2209800"/>
            <a:ext cx="76200" cy="76200"/>
          </a:xfrm>
          <a:prstGeom prst="ellipse">
            <a:avLst/>
          </a:prstGeom>
          <a:solidFill>
            <a:srgbClr val="FF7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entagon 13"/>
          <p:cNvSpPr/>
          <p:nvPr/>
        </p:nvSpPr>
        <p:spPr>
          <a:xfrm>
            <a:off x="1183278" y="2600946"/>
            <a:ext cx="914400" cy="228600"/>
          </a:xfrm>
          <a:prstGeom prst="homePlate">
            <a:avLst/>
          </a:prstGeom>
          <a:solidFill>
            <a:srgbClr val="FF7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t>Dallas</a:t>
            </a:r>
            <a:endParaRPr lang="en-US" sz="1000" b="1" dirty="0"/>
          </a:p>
        </p:txBody>
      </p:sp>
      <p:sp>
        <p:nvSpPr>
          <p:cNvPr id="15" name="Pentagon 14"/>
          <p:cNvSpPr/>
          <p:nvPr/>
        </p:nvSpPr>
        <p:spPr>
          <a:xfrm>
            <a:off x="3792748" y="2113410"/>
            <a:ext cx="914400" cy="228600"/>
          </a:xfrm>
          <a:prstGeom prst="homePlate">
            <a:avLst/>
          </a:prstGeom>
          <a:solidFill>
            <a:srgbClr val="FF7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t>Netherlands</a:t>
            </a:r>
            <a:endParaRPr lang="en-US" sz="1000" b="1" dirty="0"/>
          </a:p>
        </p:txBody>
      </p:sp>
      <p:sp>
        <p:nvSpPr>
          <p:cNvPr id="16" name="Oval 15"/>
          <p:cNvSpPr/>
          <p:nvPr/>
        </p:nvSpPr>
        <p:spPr>
          <a:xfrm>
            <a:off x="2820834" y="2481530"/>
            <a:ext cx="76200" cy="76200"/>
          </a:xfrm>
          <a:prstGeom prst="ellipse">
            <a:avLst/>
          </a:prstGeom>
          <a:solidFill>
            <a:srgbClr val="FF7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entagon 16"/>
          <p:cNvSpPr/>
          <p:nvPr/>
        </p:nvSpPr>
        <p:spPr>
          <a:xfrm flipH="1">
            <a:off x="2914270" y="2424752"/>
            <a:ext cx="914400" cy="228600"/>
          </a:xfrm>
          <a:prstGeom prst="homePlate">
            <a:avLst/>
          </a:prstGeom>
          <a:solidFill>
            <a:srgbClr val="FF7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t>New York</a:t>
            </a:r>
            <a:endParaRPr lang="en-US" sz="1000" b="1" dirty="0"/>
          </a:p>
        </p:txBody>
      </p:sp>
      <p:sp>
        <p:nvSpPr>
          <p:cNvPr id="18" name="Pentagon 17"/>
          <p:cNvSpPr/>
          <p:nvPr/>
        </p:nvSpPr>
        <p:spPr>
          <a:xfrm flipH="1">
            <a:off x="4973840" y="2129244"/>
            <a:ext cx="914400" cy="228600"/>
          </a:xfrm>
          <a:prstGeom prst="homePlate">
            <a:avLst/>
          </a:prstGeom>
          <a:solidFill>
            <a:srgbClr val="FF7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t>Germany</a:t>
            </a:r>
            <a:endParaRPr lang="en-US" sz="1000" b="1" dirty="0"/>
          </a:p>
        </p:txBody>
      </p:sp>
      <p:sp>
        <p:nvSpPr>
          <p:cNvPr id="19" name="Pentagon 18"/>
          <p:cNvSpPr/>
          <p:nvPr/>
        </p:nvSpPr>
        <p:spPr>
          <a:xfrm flipH="1">
            <a:off x="4876800" y="2383808"/>
            <a:ext cx="914400" cy="228600"/>
          </a:xfrm>
          <a:prstGeom prst="homePlate">
            <a:avLst/>
          </a:prstGeom>
          <a:solidFill>
            <a:srgbClr val="FF7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t>Switzerland</a:t>
            </a:r>
            <a:endParaRPr lang="en-US" sz="1000" b="1" dirty="0"/>
          </a:p>
        </p:txBody>
      </p:sp>
      <p:sp>
        <p:nvSpPr>
          <p:cNvPr id="20" name="Pentagon 19"/>
          <p:cNvSpPr/>
          <p:nvPr/>
        </p:nvSpPr>
        <p:spPr>
          <a:xfrm>
            <a:off x="5437496" y="3298208"/>
            <a:ext cx="914400" cy="228600"/>
          </a:xfrm>
          <a:prstGeom prst="homePlate">
            <a:avLst/>
          </a:prstGeom>
          <a:solidFill>
            <a:srgbClr val="FF7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t>Trivandrum</a:t>
            </a:r>
            <a:endParaRPr lang="en-US" sz="1000" b="1" dirty="0"/>
          </a:p>
        </p:txBody>
      </p:sp>
      <p:sp>
        <p:nvSpPr>
          <p:cNvPr id="21" name="Pentagon 20"/>
          <p:cNvSpPr/>
          <p:nvPr/>
        </p:nvSpPr>
        <p:spPr>
          <a:xfrm>
            <a:off x="5365652" y="3055208"/>
            <a:ext cx="914400" cy="228600"/>
          </a:xfrm>
          <a:prstGeom prst="homePlate">
            <a:avLst/>
          </a:prstGeom>
          <a:solidFill>
            <a:srgbClr val="FF7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t>Kochi</a:t>
            </a:r>
            <a:endParaRPr lang="en-US" sz="1000" b="1" dirty="0"/>
          </a:p>
        </p:txBody>
      </p:sp>
      <p:sp>
        <p:nvSpPr>
          <p:cNvPr id="22" name="Pentagon 21"/>
          <p:cNvSpPr/>
          <p:nvPr/>
        </p:nvSpPr>
        <p:spPr>
          <a:xfrm flipH="1">
            <a:off x="8019670" y="4237632"/>
            <a:ext cx="914400" cy="228600"/>
          </a:xfrm>
          <a:prstGeom prst="homePlate">
            <a:avLst/>
          </a:prstGeom>
          <a:solidFill>
            <a:srgbClr val="FF7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t>Melbourne</a:t>
            </a:r>
            <a:endParaRPr lang="en-US" sz="1000" b="1" dirty="0"/>
          </a:p>
        </p:txBody>
      </p:sp>
      <p:sp>
        <p:nvSpPr>
          <p:cNvPr id="23" name="Oval 22"/>
          <p:cNvSpPr/>
          <p:nvPr/>
        </p:nvSpPr>
        <p:spPr>
          <a:xfrm>
            <a:off x="6357670" y="3257914"/>
            <a:ext cx="76200" cy="76200"/>
          </a:xfrm>
          <a:prstGeom prst="ellipse">
            <a:avLst/>
          </a:prstGeom>
          <a:solidFill>
            <a:srgbClr val="FF7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9181</TotalTime>
  <Words>624</Words>
  <Application>Microsoft Macintosh PowerPoint</Application>
  <PresentationFormat>On-screen Show (4:3)</PresentationFormat>
  <Paragraphs>50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Campus Recruitment - Objectives</vt:lpstr>
      <vt:lpstr>Campus Recruitment – Qualification Criteria</vt:lpstr>
      <vt:lpstr>Campus Recruitment – Selection Process</vt:lpstr>
      <vt:lpstr>Campus Recruitment – Exam Centre &amp; Probable Dates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Ganesh</dc:creator>
  <cp:lastModifiedBy>Binu Jacob</cp:lastModifiedBy>
  <cp:revision>67</cp:revision>
  <dcterms:created xsi:type="dcterms:W3CDTF">2014-08-14T16:14:39Z</dcterms:created>
  <dcterms:modified xsi:type="dcterms:W3CDTF">2014-10-20T12:58:29Z</dcterms:modified>
</cp:coreProperties>
</file>